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7" r:id="rId3"/>
    <p:sldId id="258" r:id="rId4"/>
    <p:sldId id="259" r:id="rId5"/>
    <p:sldId id="527" r:id="rId6"/>
    <p:sldId id="350" r:id="rId7"/>
    <p:sldId id="1590" r:id="rId8"/>
    <p:sldId id="260" r:id="rId9"/>
    <p:sldId id="1309" r:id="rId10"/>
  </p:sldIdLst>
  <p:sldSz cx="12192000" cy="6858000"/>
  <p:notesSz cx="6858000" cy="9144000"/>
  <p:embeddedFontLst>
    <p:embeddedFont>
      <p:font typeface="仿宋_GB2312" panose="02010609030101010101" charset="-122"/>
      <p:regular r:id="rId15"/>
    </p:embeddedFont>
    <p:embeddedFont>
      <p:font typeface="黑体" panose="02010609060101010101" charset="-122"/>
      <p:regular r:id="rId16"/>
    </p:embeddedFont>
    <p:embeddedFont>
      <p:font typeface="等线 Light" panose="02010600030101010101" charset="-122"/>
      <p:regular r:id="rId17"/>
    </p:embeddedFont>
    <p:embeddedFont>
      <p:font typeface="等线" panose="02010600030101010101" charset="-122"/>
      <p:regular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5" autoAdjust="0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26.xml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73684-DEA6-4057-B32F-1780759304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3DA20-3340-47F2-8F69-CF0BF61921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6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682170" y="674280"/>
            <a:ext cx="10827660" cy="550944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7" name="深度视觉·原创设计 https://www.docer.com/works?userid=22383862"/>
          <p:cNvSpPr txBox="1"/>
          <p:nvPr/>
        </p:nvSpPr>
        <p:spPr>
          <a:xfrm>
            <a:off x="1524000" y="2095960"/>
            <a:ext cx="91440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民乐县2025年度政府信息公开工作年度报告</a:t>
            </a:r>
            <a:endParaRPr sz="6600" b="1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7238365" y="4453255"/>
            <a:ext cx="4054475" cy="50990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/>
              <a:t>   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存在的主要问题及改进情况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深度视觉·原创设计 https://www.docer.com/works?userid=22383862"/>
          <p:cNvSpPr/>
          <p:nvPr/>
        </p:nvSpPr>
        <p:spPr>
          <a:xfrm flipH="1">
            <a:off x="4321628" y="5188857"/>
            <a:ext cx="942238" cy="870857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0800000" flipH="1">
            <a:off x="1001486" y="798285"/>
            <a:ext cx="942238" cy="870857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>
          <a:xfrm>
            <a:off x="1364342" y="1233714"/>
            <a:ext cx="3497944" cy="4390572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1524001" y="3588821"/>
            <a:ext cx="3178628" cy="461664"/>
          </a:xfrm>
          <a:prstGeom prst="roundRect">
            <a:avLst>
              <a:gd name="adj" fmla="val 2593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 txBox="1"/>
          <p:nvPr/>
        </p:nvSpPr>
        <p:spPr>
          <a:xfrm>
            <a:off x="1857829" y="2104572"/>
            <a:ext cx="252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目录</a:t>
            </a:r>
            <a:endParaRPr lang="zh-CN" alt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7" name="深度视觉·原创设计 https://www.docer.com/works?userid=22383862"/>
          <p:cNvSpPr txBox="1"/>
          <p:nvPr/>
        </p:nvSpPr>
        <p:spPr>
          <a:xfrm>
            <a:off x="1857829" y="3588820"/>
            <a:ext cx="252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阿里巴巴普惠体 Light" panose="00020600040101010101" pitchFamily="18" charset="-122"/>
                <a:sym typeface="汉仪正圆-55W" panose="00020600040101010101" pitchFamily="18" charset="-122"/>
              </a:rPr>
              <a:t>CONTENT</a:t>
            </a:r>
            <a:endParaRPr lang="zh-CN" altLang="en-US" sz="24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阿里巴巴普惠体 Light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>
            <a:off x="6313805" y="659765"/>
            <a:ext cx="770255" cy="680720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方正小标宋简体" panose="02010601030101010101" charset="-122"/>
                <a:ea typeface="方正小标宋简体" panose="02010601030101010101" charset="-122"/>
                <a:sym typeface="汉仪正圆-55W" panose="00020600040101010101" pitchFamily="18" charset="-122"/>
              </a:rPr>
              <a:t>01</a:t>
            </a:r>
            <a:endParaRPr lang="zh-CN" altLang="en-US" sz="2800" dirty="0">
              <a:latin typeface="方正小标宋简体" panose="02010601030101010101" charset="-122"/>
              <a:ea typeface="方正小标宋简体" panose="02010601030101010101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 txBox="1"/>
          <p:nvPr>
            <p:custDataLst>
              <p:tags r:id="rId2"/>
            </p:custDataLst>
          </p:nvPr>
        </p:nvSpPr>
        <p:spPr>
          <a:xfrm>
            <a:off x="7238365" y="884555"/>
            <a:ext cx="3657600" cy="47561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正圆-55W" panose="00020600040101010101" pitchFamily="18" charset="-122"/>
              </a:rPr>
              <a:t>总体情况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汉仪正圆-55W" panose="00020600040101010101" pitchFamily="18" charset="-122"/>
            </a:endParaRPr>
          </a:p>
        </p:txBody>
      </p:sp>
      <p:sp>
        <p:nvSpPr>
          <p:cNvPr id="11" name="深度视觉·原创设计 https://www.docer.com/works?userid=22383862"/>
          <p:cNvSpPr/>
          <p:nvPr>
            <p:custDataLst>
              <p:tags r:id="rId3"/>
            </p:custDataLst>
          </p:nvPr>
        </p:nvSpPr>
        <p:spPr>
          <a:xfrm>
            <a:off x="6313805" y="1575435"/>
            <a:ext cx="789305" cy="733425"/>
          </a:xfrm>
          <a:prstGeom prst="oc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方正小标宋简体" panose="02010601030101010101" charset="-122"/>
                <a:ea typeface="方正小标宋简体" panose="02010601030101010101" charset="-122"/>
                <a:sym typeface="汉仪正圆-55W" panose="00020600040101010101" pitchFamily="18" charset="-122"/>
              </a:rPr>
              <a:t>02</a:t>
            </a:r>
            <a:endParaRPr lang="zh-CN" altLang="en-US" sz="2800" dirty="0">
              <a:latin typeface="方正小标宋简体" panose="02010601030101010101" charset="-122"/>
              <a:ea typeface="方正小标宋简体" panose="02010601030101010101" charset="-122"/>
              <a:sym typeface="汉仪正圆-55W" panose="00020600040101010101" pitchFamily="18" charset="-122"/>
            </a:endParaRPr>
          </a:p>
        </p:txBody>
      </p:sp>
      <p:sp>
        <p:nvSpPr>
          <p:cNvPr id="12" name="深度视觉·原创设计 https://www.docer.com/works?userid=22383862"/>
          <p:cNvSpPr txBox="1"/>
          <p:nvPr>
            <p:custDataLst>
              <p:tags r:id="rId4"/>
            </p:custDataLst>
          </p:nvPr>
        </p:nvSpPr>
        <p:spPr>
          <a:xfrm>
            <a:off x="7200900" y="1814830"/>
            <a:ext cx="3657600" cy="49403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正圆-55W" panose="00020600040101010101" pitchFamily="18" charset="-122"/>
              </a:rPr>
              <a:t>主动公开政府信息情况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汉仪正圆-55W" panose="00020600040101010101" pitchFamily="18" charset="-122"/>
            </a:endParaRPr>
          </a:p>
        </p:txBody>
      </p:sp>
      <p:sp>
        <p:nvSpPr>
          <p:cNvPr id="14" name="深度视觉·原创设计 https://www.docer.com/works?userid=22383862"/>
          <p:cNvSpPr/>
          <p:nvPr>
            <p:custDataLst>
              <p:tags r:id="rId5"/>
            </p:custDataLst>
          </p:nvPr>
        </p:nvSpPr>
        <p:spPr>
          <a:xfrm>
            <a:off x="6313805" y="2475865"/>
            <a:ext cx="789305" cy="747395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03</a:t>
            </a:r>
            <a:endParaRPr lang="zh-CN" altLang="en-US" sz="2400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5" name="深度视觉·原创设计 https://www.docer.com/works?userid=22383862"/>
          <p:cNvSpPr txBox="1"/>
          <p:nvPr>
            <p:custDataLst>
              <p:tags r:id="rId6"/>
            </p:custDataLst>
          </p:nvPr>
        </p:nvSpPr>
        <p:spPr>
          <a:xfrm>
            <a:off x="7238365" y="2702560"/>
            <a:ext cx="4413885" cy="47117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正圆-55W" panose="00020600040101010101" pitchFamily="18" charset="-122"/>
              </a:rPr>
              <a:t>收到和处理政府信息公开申请情况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汉仪正圆-55W" panose="00020600040101010101" pitchFamily="18" charset="-122"/>
            </a:endParaRPr>
          </a:p>
        </p:txBody>
      </p:sp>
      <p:sp>
        <p:nvSpPr>
          <p:cNvPr id="17" name="深度视觉·原创设计 https://www.docer.com/works?userid=22383862"/>
          <p:cNvSpPr/>
          <p:nvPr>
            <p:custDataLst>
              <p:tags r:id="rId7"/>
            </p:custDataLst>
          </p:nvPr>
        </p:nvSpPr>
        <p:spPr>
          <a:xfrm>
            <a:off x="6313805" y="3390900"/>
            <a:ext cx="804545" cy="748030"/>
          </a:xfrm>
          <a:prstGeom prst="oc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方正小标宋简体" panose="02010601030101010101" charset="-122"/>
                <a:ea typeface="方正小标宋简体" panose="02010601030101010101" charset="-122"/>
                <a:sym typeface="汉仪正圆-55W" panose="00020600040101010101" pitchFamily="18" charset="-122"/>
              </a:rPr>
              <a:t>04</a:t>
            </a:r>
            <a:endParaRPr lang="en-US" altLang="zh-CN" sz="2800" dirty="0">
              <a:latin typeface="方正小标宋简体" panose="02010601030101010101" charset="-122"/>
              <a:ea typeface="方正小标宋简体" panose="02010601030101010101" charset="-122"/>
              <a:sym typeface="汉仪正圆-55W" panose="00020600040101010101" pitchFamily="18" charset="-122"/>
            </a:endParaRPr>
          </a:p>
        </p:txBody>
      </p:sp>
      <p:sp>
        <p:nvSpPr>
          <p:cNvPr id="18" name="深度视觉·原创设计 https://www.docer.com/works?userid=22383862"/>
          <p:cNvSpPr txBox="1"/>
          <p:nvPr>
            <p:custDataLst>
              <p:tags r:id="rId8"/>
            </p:custDataLst>
          </p:nvPr>
        </p:nvSpPr>
        <p:spPr>
          <a:xfrm>
            <a:off x="7238365" y="3524885"/>
            <a:ext cx="4775200" cy="50990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正圆-55W" panose="00020600040101010101" pitchFamily="18" charset="-122"/>
              </a:rPr>
              <a:t>政府信息公开行政复议、行政诉讼情况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汉仪正圆-55W" panose="00020600040101010101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704455" y="4708525"/>
            <a:ext cx="3056890" cy="206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3" name="深度视觉·原创设计 https://www.docer.com/works?userid=22383862"/>
          <p:cNvSpPr/>
          <p:nvPr>
            <p:custDataLst>
              <p:tags r:id="rId9"/>
            </p:custDataLst>
          </p:nvPr>
        </p:nvSpPr>
        <p:spPr>
          <a:xfrm>
            <a:off x="6313805" y="2590800"/>
            <a:ext cx="770890" cy="518795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dirty="0">
                <a:latin typeface="方正小标宋简体" panose="02010601030101010101" charset="-122"/>
                <a:ea typeface="方正小标宋简体" panose="02010601030101010101" charset="-122"/>
                <a:sym typeface="汉仪正圆-55W" panose="00020600040101010101" pitchFamily="18" charset="-122"/>
              </a:rPr>
              <a:t>03</a:t>
            </a:r>
            <a:endParaRPr lang="zh-CN" altLang="en-US" sz="2800" dirty="0">
              <a:latin typeface="方正小标宋简体" panose="02010601030101010101" charset="-122"/>
              <a:ea typeface="方正小标宋简体" panose="02010601030101010101" charset="-122"/>
              <a:sym typeface="汉仪正圆-55W" panose="00020600040101010101" pitchFamily="18" charset="-122"/>
            </a:endParaRPr>
          </a:p>
        </p:txBody>
      </p:sp>
      <p:sp>
        <p:nvSpPr>
          <p:cNvPr id="24" name="八边形 23"/>
          <p:cNvSpPr/>
          <p:nvPr/>
        </p:nvSpPr>
        <p:spPr>
          <a:xfrm>
            <a:off x="6313805" y="4306570"/>
            <a:ext cx="804545" cy="771525"/>
          </a:xfrm>
          <a:prstGeom prst="octago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方正小标宋简体" panose="02010601030101010101" charset="-122"/>
                <a:ea typeface="方正小标宋简体" panose="02010601030101010101" charset="-122"/>
              </a:rPr>
              <a:t>05</a:t>
            </a:r>
            <a:endParaRPr lang="en-US" altLang="zh-CN" sz="2800">
              <a:latin typeface="方正小标宋简体" panose="02010601030101010101" charset="-122"/>
              <a:ea typeface="方正小标宋简体" panose="02010601030101010101" charset="-122"/>
            </a:endParaRPr>
          </a:p>
        </p:txBody>
      </p:sp>
      <p:sp>
        <p:nvSpPr>
          <p:cNvPr id="26" name="八边形 25"/>
          <p:cNvSpPr/>
          <p:nvPr/>
        </p:nvSpPr>
        <p:spPr>
          <a:xfrm>
            <a:off x="6336665" y="5245735"/>
            <a:ext cx="795655" cy="800100"/>
          </a:xfrm>
          <a:prstGeom prst="octagon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方正小标宋简体" panose="02010601030101010101" charset="-122"/>
                <a:ea typeface="方正小标宋简体" panose="02010601030101010101" charset="-122"/>
              </a:rPr>
              <a:t>06</a:t>
            </a:r>
            <a:endParaRPr lang="en-US" altLang="zh-CN" sz="2800">
              <a:latin typeface="方正小标宋简体" panose="02010601030101010101" charset="-122"/>
              <a:ea typeface="方正小标宋简体" panose="02010601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238365" y="5321300"/>
            <a:ext cx="4064000" cy="44450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/>
              <a:t>  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其他需要报告的事项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2729842" y="1354852"/>
            <a:ext cx="4857138" cy="61531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小标宋简体" panose="02010601030101010101" charset="-122"/>
                <a:ea typeface="方正小标宋简体" panose="02010601030101010101" charset="-122"/>
                <a:cs typeface="Alibaba PuHuiTi" pitchFamily="18" charset="-122"/>
                <a:sym typeface="汉仪正圆-55W" panose="00020600040101010101" pitchFamily="18" charset="-122"/>
              </a:rPr>
              <a:t>总体情况</a:t>
            </a:r>
            <a:endParaRPr kumimoji="0" lang="zh-CN" altLang="en-US" sz="40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小标宋简体" panose="02010601030101010101" charset="-122"/>
              <a:ea typeface="方正小标宋简体" panose="02010601030101010101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721337" y="854023"/>
            <a:ext cx="2103800" cy="500806"/>
          </a:xfrm>
          <a:prstGeom prst="roundRect">
            <a:avLst>
              <a:gd name="adj" fmla="val 0"/>
            </a:avLst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01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2409825"/>
            <a:ext cx="4064000" cy="410718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 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1.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主动公开</a:t>
            </a:r>
            <a:endParaRPr lang="zh-CN" altLang="en-US" sz="12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r>
              <a:rPr lang="en-US" altLang="zh-CN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 </a:t>
            </a:r>
            <a:endParaRPr lang="en-US" altLang="zh-CN" sz="12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r>
              <a:rPr lang="en-US" altLang="zh-CN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 </a:t>
            </a:r>
            <a:r>
              <a:rPr lang="zh-CN" altLang="en-US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严格落实《中华人民共和国政府信息公开条例》规定，运用政府网站和政务新媒体整体联动、协同发声，依法保障人民群众的知情权、参与权和监督权。构建“多渠道、广覆盖、高精准”的公开体系，及时公开涉及公众利益调整、需要公众广泛知晓的政府信息，2025年，全县各类信息公开平台公开政府信息共计26832条。其中，通过县政府门户网站公开政府信息7536条；甘肃政务服务网民乐县子站发布信息110条，微信公众号、新浪微博、今日头条、抖音、快手等政务新媒体平台发布信息19186条。</a:t>
            </a:r>
            <a:endParaRPr lang="zh-CN" altLang="en-US" sz="12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r>
              <a:rPr lang="zh-CN" altLang="en-US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</a:t>
            </a:r>
            <a:r>
              <a:rPr lang="en-US" altLang="zh-CN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</a:t>
            </a:r>
            <a:endParaRPr lang="en-US" altLang="zh-CN" sz="12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endParaRPr lang="en-US" altLang="zh-CN" sz="12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endParaRPr lang="en-US" altLang="zh-CN" sz="12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r>
              <a:rPr lang="en-US" altLang="zh-CN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 2.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依申请公开</a:t>
            </a:r>
            <a:endParaRPr lang="zh-CN" altLang="en-US" sz="12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r>
              <a:rPr lang="en-US" altLang="zh-CN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 </a:t>
            </a:r>
            <a:endParaRPr lang="en-US" altLang="zh-CN" sz="12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r>
              <a:rPr lang="en-US" altLang="zh-CN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 </a:t>
            </a:r>
            <a:r>
              <a:rPr lang="zh-CN" altLang="en-US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加强申请过程中的主动沟通，全面提升答复的规范性与质量，切实保障公众知情权。全年线上受理依申请公开6件，按时办结6件，线下受理依申请公开1件，按时办结1件。无结转下年度继办件，不存在因政府信息公开被申请行政复议、被提起行政诉讼、接受行政申诉及举报案例等情况。</a:t>
            </a:r>
            <a:endParaRPr lang="zh-CN" altLang="en-US" sz="12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14825" y="2585720"/>
            <a:ext cx="4064000" cy="141478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p>
            <a:r>
              <a:rPr lang="en-US" altLang="zh-CN" sz="1400">
                <a:latin typeface="黑体" panose="02010609060101010101" charset="-122"/>
                <a:ea typeface="黑体" panose="02010609060101010101" charset="-122"/>
              </a:rPr>
              <a:t>    3.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政府信息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管理</a:t>
            </a: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 </a:t>
            </a:r>
            <a:endParaRPr lang="en-US" altLang="zh-CN" sz="12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r>
              <a:rPr lang="en-US" altLang="zh-CN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 </a:t>
            </a:r>
            <a:r>
              <a:rPr lang="zh-CN" altLang="en-US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建立健全信息发布审核制度，进一步强化信息审核，严格落实信息发布“三审三校”和“一稿一审”原则，严把政治关、法律关、政策关、保密关和文字关，严格按照政府网站检查指标要求，定期开展错词错链断链检查，确保公开信息的权威性与准确性。</a:t>
            </a:r>
            <a:endParaRPr lang="zh-CN" altLang="en-US" sz="12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14825" y="4533900"/>
            <a:ext cx="4064000" cy="141478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p>
            <a:r>
              <a:rPr lang="en-US" altLang="zh-CN" sz="1400">
                <a:latin typeface="黑体" panose="02010609060101010101" charset="-122"/>
                <a:ea typeface="黑体" panose="02010609060101010101" charset="-122"/>
              </a:rPr>
              <a:t>    4.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政府信息公开平台建设</a:t>
            </a: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1200">
                <a:latin typeface="仿宋_GB2312" panose="02010609030101010101" charset="-122"/>
                <a:ea typeface="仿宋_GB2312" panose="02010609030101010101" charset="-122"/>
              </a:rPr>
              <a:t>    </a:t>
            </a:r>
            <a:endParaRPr lang="en-US" altLang="zh-CN" sz="1200">
              <a:latin typeface="仿宋_GB2312" panose="02010609030101010101" charset="-122"/>
              <a:ea typeface="仿宋_GB2312" panose="02010609030101010101" charset="-122"/>
            </a:endParaRPr>
          </a:p>
          <a:p>
            <a:r>
              <a:rPr lang="en-US" altLang="zh-CN" sz="1200">
                <a:latin typeface="仿宋_GB2312" panose="02010609030101010101" charset="-122"/>
                <a:ea typeface="仿宋_GB2312" panose="02010609030101010101" charset="-122"/>
              </a:rPr>
              <a:t>    </a:t>
            </a:r>
            <a:r>
              <a:rPr lang="zh-CN" altLang="en-US" sz="1200">
                <a:latin typeface="仿宋_GB2312" panose="02010609030101010101" charset="-122"/>
                <a:ea typeface="仿宋_GB2312" panose="02010609030101010101" charset="-122"/>
              </a:rPr>
              <a:t>积极优化完善网站信息公开栏目布局，落实栏目内容保障责任，确保信息发布准确、及时、便民。着力构建协同联动的政务新媒体平台，对账号实施开设、变更到关停注销的全过程管理，推动各类公开平台规范、健康、有序发展。</a:t>
            </a:r>
            <a:endParaRPr lang="zh-CN" altLang="en-US" sz="1200"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08035" y="3219450"/>
            <a:ext cx="3381375" cy="215328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p>
            <a:r>
              <a:rPr lang="en-US" altLang="zh-CN" sz="1400">
                <a:latin typeface="黑体" panose="02010609060101010101" charset="-122"/>
                <a:ea typeface="黑体" panose="02010609060101010101" charset="-122"/>
              </a:rPr>
              <a:t>    5.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监督保障</a:t>
            </a: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 </a:t>
            </a:r>
            <a:endParaRPr lang="en-US" altLang="zh-CN" sz="12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r>
              <a:rPr lang="en-US" altLang="zh-CN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 </a:t>
            </a:r>
            <a:r>
              <a:rPr lang="zh-CN" altLang="en-US" sz="12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加强日常读网检查，对信息更新不及时、内容不规范、存在错敏字等问题，督促各乡镇各部门单位及时整改，保障信息发布及时准确。严格执行“谁上传、谁负责”“谁审核、谁负责”“谁签发、谁负责”要求，压实信息发布审核责任，确保所发布信息内容符合法规政策、表述准确、逻辑严谨、校对无误。广泛听取公众意见，完善政务公开工作，全年无因公开工作被追责问责的情形。</a:t>
            </a:r>
            <a:endParaRPr lang="zh-CN" altLang="en-US" sz="12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5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0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>
            <a:off x="845185" y="807085"/>
            <a:ext cx="2103755" cy="509905"/>
          </a:xfrm>
          <a:prstGeom prst="roundRect">
            <a:avLst>
              <a:gd name="adj" fmla="val 0"/>
            </a:avLst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02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3" name="深度视觉·原创设计 https://www.docer.com/works?userid=22383862"/>
          <p:cNvSpPr/>
          <p:nvPr>
            <p:custDataLst>
              <p:tags r:id="rId2"/>
            </p:custDataLst>
          </p:nvPr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4" name="深度视觉·原创设计 https://www.docer.com/works?userid=22383862"/>
          <p:cNvSpPr/>
          <p:nvPr>
            <p:custDataLst>
              <p:tags r:id="rId3"/>
            </p:custDataLst>
          </p:nvPr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2834640" y="1316990"/>
            <a:ext cx="5826125" cy="70675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p>
            <a:r>
              <a:rPr lang="zh-CN" altLang="en-US" sz="4000">
                <a:latin typeface="方正小标宋简体" panose="02010601030101010101" charset="-122"/>
                <a:ea typeface="方正小标宋简体" panose="02010601030101010101" charset="-122"/>
              </a:rPr>
              <a:t>主动公开政府信息情况</a:t>
            </a:r>
            <a:endParaRPr lang="zh-CN" altLang="en-US" sz="4000">
              <a:latin typeface="方正小标宋简体" panose="02010601030101010101" charset="-122"/>
              <a:ea typeface="方正小标宋简体" panose="0201060103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58315" y="2081530"/>
            <a:ext cx="7705725" cy="455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3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4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>
            <a:off x="939777" y="667968"/>
            <a:ext cx="2103800" cy="500806"/>
          </a:xfrm>
          <a:prstGeom prst="roundRect">
            <a:avLst>
              <a:gd name="adj" fmla="val 0"/>
            </a:avLst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03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6" name="深度视觉·原创设计 https://www.docer.com/works?userid=22383862"/>
          <p:cNvSpPr/>
          <p:nvPr>
            <p:custDataLst>
              <p:tags r:id="rId2"/>
            </p:custDataLst>
          </p:nvPr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7" name="深度视觉·原创设计 https://www.docer.com/works?userid=22383862"/>
          <p:cNvSpPr/>
          <p:nvPr>
            <p:custDataLst>
              <p:tags r:id="rId3"/>
            </p:custDataLst>
          </p:nvPr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00680" y="1188720"/>
            <a:ext cx="7901305" cy="56197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zh-CN" altLang="en-US" sz="4000">
                <a:latin typeface="方正小标宋简体" panose="02010601030101010101" charset="-122"/>
                <a:ea typeface="方正小标宋简体" panose="02010601030101010101" charset="-122"/>
              </a:rPr>
              <a:t>收到和处理政府信息公开申请情况</a:t>
            </a:r>
            <a:endParaRPr lang="zh-CN" altLang="en-US" sz="4000">
              <a:latin typeface="方正小标宋简体" panose="02010601030101010101" charset="-122"/>
              <a:ea typeface="方正小标宋简体" panose="0201060103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69360" y="1770380"/>
            <a:ext cx="5524500" cy="9486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40785" y="2719070"/>
            <a:ext cx="5553075" cy="389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1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>
            <a:off x="835637" y="756233"/>
            <a:ext cx="2103800" cy="500806"/>
          </a:xfrm>
          <a:prstGeom prst="roundRect">
            <a:avLst>
              <a:gd name="adj" fmla="val 0"/>
            </a:avLst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04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4" name="深度视觉·原创设计 https://www.docer.com/works?userid=22383862"/>
          <p:cNvSpPr/>
          <p:nvPr>
            <p:custDataLst>
              <p:tags r:id="rId2"/>
            </p:custDataLst>
          </p:nvPr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5" name="深度视觉·原创设计 https://www.docer.com/works?userid=22383862"/>
          <p:cNvSpPr/>
          <p:nvPr>
            <p:custDataLst>
              <p:tags r:id="rId3"/>
            </p:custDataLst>
          </p:nvPr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809875" y="1318895"/>
            <a:ext cx="8933815" cy="70675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p>
            <a:r>
              <a:rPr lang="zh-CN" altLang="en-US" sz="4000">
                <a:latin typeface="方正小标宋简体" panose="02010601030101010101" charset="-122"/>
                <a:ea typeface="方正小标宋简体" panose="02010601030101010101" charset="-122"/>
              </a:rPr>
              <a:t>政府信息公开行政复议、行政诉讼情况</a:t>
            </a:r>
            <a:endParaRPr lang="zh-CN" altLang="en-US" sz="4000">
              <a:latin typeface="方正小标宋简体" panose="02010601030101010101" charset="-122"/>
              <a:ea typeface="方正小标宋简体" panose="02010601030101010101" charset="-122"/>
            </a:endParaRPr>
          </a:p>
        </p:txBody>
      </p:sp>
      <p:graphicFrame>
        <p:nvGraphicFramePr>
          <p:cNvPr id="52" name="表格 51"/>
          <p:cNvGraphicFramePr/>
          <p:nvPr>
            <p:custDataLst>
              <p:tags r:id="rId4"/>
            </p:custDataLst>
          </p:nvPr>
        </p:nvGraphicFramePr>
        <p:xfrm>
          <a:off x="855980" y="3048000"/>
          <a:ext cx="10868025" cy="2625725"/>
        </p:xfrm>
        <a:graphic>
          <a:graphicData uri="http://schemas.openxmlformats.org/drawingml/2006/table">
            <a:tbl>
              <a:tblPr/>
              <a:tblGrid>
                <a:gridCol w="722630"/>
                <a:gridCol w="726440"/>
                <a:gridCol w="721995"/>
                <a:gridCol w="723265"/>
                <a:gridCol w="721995"/>
                <a:gridCol w="723265"/>
                <a:gridCol w="725805"/>
                <a:gridCol w="723900"/>
                <a:gridCol w="725805"/>
                <a:gridCol w="724535"/>
                <a:gridCol w="728345"/>
                <a:gridCol w="725170"/>
                <a:gridCol w="724535"/>
                <a:gridCol w="725805"/>
                <a:gridCol w="724535"/>
              </a:tblGrid>
              <a:tr h="388620"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行政复议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行政诉讼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862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结果维持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结果纠正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其他结果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尚未审结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总计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未经复议直接起诉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复议后起诉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7914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结果维持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结果纠正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其他结果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尚未审结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总计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结果维持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结果纠正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其他结果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尚未审结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总计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0693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873737" y="737183"/>
            <a:ext cx="2103800" cy="500806"/>
          </a:xfrm>
          <a:prstGeom prst="roundRect">
            <a:avLst>
              <a:gd name="adj" fmla="val 0"/>
            </a:avLst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05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00350" y="1238250"/>
            <a:ext cx="6454775" cy="70675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p>
            <a:r>
              <a:rPr lang="zh-CN" altLang="en-US" sz="4000">
                <a:latin typeface="方正小标宋简体" panose="02010601030101010101" charset="-122"/>
                <a:ea typeface="方正小标宋简体" panose="02010601030101010101" charset="-122"/>
              </a:rPr>
              <a:t>存在的主要问题及改进情况</a:t>
            </a:r>
            <a:endParaRPr lang="zh-CN" altLang="en-US" sz="4000">
              <a:latin typeface="方正小标宋简体" panose="02010601030101010101" charset="-122"/>
              <a:ea typeface="方正小标宋简体" panose="02010601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3760" y="2747645"/>
            <a:ext cx="4644390" cy="286131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p>
            <a:r>
              <a:rPr lang="en-US" altLang="zh-CN" sz="20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 </a:t>
            </a:r>
            <a:r>
              <a:rPr lang="zh-CN" altLang="en-US" sz="20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存在的主要问题 ：一是政策解读回应能力有待提高。虽开展了政策解读，但解读的力度和比例还不高，解读形式主要以文字为主，运用数字化、图表图解等其他更形象生动的形式解读比例不高。二是政府信息公开机制有待加强。政府信息公开的范围有待进一步规范，对于政府信息公开属性的理解还存在偏差，需要进一步明确。</a:t>
            </a:r>
            <a:endParaRPr lang="zh-CN" altLang="en-US" sz="20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39460" y="2611755"/>
            <a:ext cx="5958840" cy="347662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p>
            <a:r>
              <a:rPr lang="en-US" altLang="zh-CN" sz="2000">
                <a:latin typeface="仿宋_GB2312" panose="02010609030101010101" charset="-122"/>
                <a:ea typeface="仿宋_GB2312" panose="02010609030101010101" charset="-122"/>
              </a:rPr>
              <a:t>    </a:t>
            </a:r>
            <a:r>
              <a:rPr lang="zh-CN" altLang="en-US" sz="2000">
                <a:latin typeface="仿宋_GB2312" panose="02010609030101010101" charset="-122"/>
                <a:ea typeface="仿宋_GB2312" panose="02010609030101010101" charset="-122"/>
              </a:rPr>
              <a:t>改进措施：一是创新公开形式，明确功能定位。夯实平台，多措并举，全面发挥政府网站为信息公开第一平台的作用，以真、实、准、权威为基础，创新政府信息公开形式，进一步提升政府信息公开工作水平。二是强化公开理念，理顺工作机制。进一步明确政府信息公开属性，强化政府信息公开意识，落实政府信息公开的主体责任。三是丰富公开内容，提高公开质量。突出政策措施、重点领域、政策落实情况等政府信息公开，认真做好政策解读工作，提高政策透明度，强化互动回应，积极为群众做好解疑释惑工作。</a:t>
            </a:r>
            <a:endParaRPr lang="zh-CN" altLang="en-US" sz="2000">
              <a:latin typeface="仿宋_GB2312" panose="02010609030101010101" charset="-122"/>
              <a:ea typeface="仿宋_GB2312" panose="0201060903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2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5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6" name="深度视觉·原创设计 https://www.docer.com/works?userid=22383862"/>
          <p:cNvSpPr/>
          <p:nvPr>
            <p:custDataLst>
              <p:tags r:id="rId2"/>
            </p:custDataLst>
          </p:nvPr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9" name="深度视觉·原创设计 https://www.docer.com/works?userid=22383862"/>
          <p:cNvSpPr/>
          <p:nvPr>
            <p:custDataLst>
              <p:tags r:id="rId3"/>
            </p:custDataLst>
          </p:nvPr>
        </p:nvSpPr>
        <p:spPr>
          <a:xfrm>
            <a:off x="867387" y="868628"/>
            <a:ext cx="2103800" cy="500806"/>
          </a:xfrm>
          <a:prstGeom prst="roundRect">
            <a:avLst>
              <a:gd name="adj" fmla="val 0"/>
            </a:avLst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06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676525" y="1566545"/>
            <a:ext cx="5197475" cy="70675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p>
            <a:r>
              <a:rPr lang="zh-CN" altLang="en-US" sz="4000">
                <a:latin typeface="方正小标宋简体" panose="02010601030101010101" charset="-122"/>
                <a:ea typeface="方正小标宋简体" panose="02010601030101010101" charset="-122"/>
              </a:rPr>
              <a:t>其他需要报告的事项</a:t>
            </a:r>
            <a:endParaRPr lang="zh-CN" altLang="en-US" sz="4000">
              <a:latin typeface="方正小标宋简体" panose="02010601030101010101" charset="-122"/>
              <a:ea typeface="方正小标宋简体" panose="02010601030101010101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612265" y="3210560"/>
            <a:ext cx="8591550" cy="141795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24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 </a:t>
            </a:r>
            <a:r>
              <a:rPr lang="zh-CN" altLang="en-US" sz="24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按照《国务院办公厅关于印发&lt;政府信息公开信息处理费管理办法&gt;的通知》（国办函〔2020〕109号）规定的按件、按量收费标准，本年度没有产生信息公开处理费。</a:t>
            </a:r>
            <a:endParaRPr lang="zh-CN" altLang="en-US" sz="24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67.53204724409454,&quot;left&quot;:497.1429133858268,&quot;top&quot;:42.7179527559055,&quot;width&quot;:360.8070866141732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DIAGRAM_VIRTUALLY_FRAME" val="{&quot;height&quot;:467.53204724409454,&quot;left&quot;:497.1429133858268,&quot;top&quot;:42.7179527559055,&quot;width&quot;:360.8070866141732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TABLE_ENDDRAG_ORIGIN_RECT" val="855*206"/>
  <p:tag name="TABLE_ENDDRAG_RECT" val="67*240*855*206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COMMONDATA" val="eyJjb3VudCI6OCwiaGRpZCI6IjE2MzM3OGQzYWU1ZmUwOTQ5ZDA0YmQ3N2QzZTQxN2FkIiwidXNlckNvdW50Ijo4fQ=="/>
</p:tagLst>
</file>

<file path=ppt/tags/tag3.xml><?xml version="1.0" encoding="utf-8"?>
<p:tagLst xmlns:p="http://schemas.openxmlformats.org/presentationml/2006/main">
  <p:tag name="KSO_WM_DIAGRAM_VIRTUALLY_FRAME" val="{&quot;height&quot;:467.53204724409454,&quot;left&quot;:497.1429133858268,&quot;top&quot;:42.7179527559055,&quot;width&quot;:360.8070866141732}"/>
</p:tagLst>
</file>

<file path=ppt/tags/tag4.xml><?xml version="1.0" encoding="utf-8"?>
<p:tagLst xmlns:p="http://schemas.openxmlformats.org/presentationml/2006/main">
  <p:tag name="KSO_WM_DIAGRAM_VIRTUALLY_FRAME" val="{&quot;height&quot;:467.53204724409454,&quot;left&quot;:497.1429133858268,&quot;top&quot;:42.7179527559055,&quot;width&quot;:360.8070866141732}"/>
</p:tagLst>
</file>

<file path=ppt/tags/tag5.xml><?xml version="1.0" encoding="utf-8"?>
<p:tagLst xmlns:p="http://schemas.openxmlformats.org/presentationml/2006/main">
  <p:tag name="KSO_WM_DIAGRAM_VIRTUALLY_FRAME" val="{&quot;height&quot;:467.53204724409454,&quot;left&quot;:497.1429133858268,&quot;top&quot;:42.7179527559055,&quot;width&quot;:360.8070866141732}"/>
</p:tagLst>
</file>

<file path=ppt/tags/tag6.xml><?xml version="1.0" encoding="utf-8"?>
<p:tagLst xmlns:p="http://schemas.openxmlformats.org/presentationml/2006/main">
  <p:tag name="KSO_WM_DIAGRAM_VIRTUALLY_FRAME" val="{&quot;height&quot;:467.53204724409454,&quot;left&quot;:497.1429133858268,&quot;top&quot;:42.7179527559055,&quot;width&quot;:360.8070866141732}"/>
</p:tagLst>
</file>

<file path=ppt/tags/tag7.xml><?xml version="1.0" encoding="utf-8"?>
<p:tagLst xmlns:p="http://schemas.openxmlformats.org/presentationml/2006/main">
  <p:tag name="KSO_WM_DIAGRAM_VIRTUALLY_FRAME" val="{&quot;height&quot;:467.53204724409454,&quot;left&quot;:497.1429133858268,&quot;top&quot;:42.7179527559055,&quot;width&quot;:360.8070866141732}"/>
</p:tagLst>
</file>

<file path=ppt/tags/tag8.xml><?xml version="1.0" encoding="utf-8"?>
<p:tagLst xmlns:p="http://schemas.openxmlformats.org/presentationml/2006/main">
  <p:tag name="KSO_WM_DIAGRAM_VIRTUALLY_FRAME" val="{&quot;height&quot;:467.53204724409454,&quot;left&quot;:497.1429133858268,&quot;top&quot;:42.7179527559055,&quot;width&quot;:360.8070866141732}"/>
</p:tagLst>
</file>

<file path=ppt/tags/tag9.xml><?xml version="1.0" encoding="utf-8"?>
<p:tagLst xmlns:p="http://schemas.openxmlformats.org/presentationml/2006/main">
  <p:tag name="KSO_WM_DIAGRAM_VIRTUALLY_FRAME" val="{&quot;height&quot;:467.53204724409454,&quot;left&quot;:497.1429133858268,&quot;top&quot;:42.7179527559055,&quot;width&quot;:360.7893700787401}"/>
</p:tagLst>
</file>

<file path=ppt/theme/theme1.xml><?xml version="1.0" encoding="utf-8"?>
<a:theme xmlns:a="http://schemas.openxmlformats.org/drawingml/2006/main" name="Office 主题​​">
  <a:themeElements>
    <a:clrScheme name="自定义 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65D"/>
      </a:accent1>
      <a:accent2>
        <a:srgbClr val="FEB7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1746</Words>
  <Application>WPS 演示</Application>
  <PresentationFormat>宽屏</PresentationFormat>
  <Paragraphs>204</Paragraphs>
  <Slides>8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3" baseType="lpstr">
      <vt:lpstr>Arial</vt:lpstr>
      <vt:lpstr>宋体</vt:lpstr>
      <vt:lpstr>Wingdings</vt:lpstr>
      <vt:lpstr>汉仪正圆-55W</vt:lpstr>
      <vt:lpstr>阿里巴巴普惠体 Light</vt:lpstr>
      <vt:lpstr>方正小标宋简体</vt:lpstr>
      <vt:lpstr>Alibaba PuHuiTi</vt:lpstr>
      <vt:lpstr>仿宋_GB2312</vt:lpstr>
      <vt:lpstr>黑体</vt:lpstr>
      <vt:lpstr>微软雅黑</vt:lpstr>
      <vt:lpstr>Arial Unicode MS</vt:lpstr>
      <vt:lpstr>等线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蓦然的靓光颖在心中</cp:lastModifiedBy>
  <cp:revision>17</cp:revision>
  <dcterms:created xsi:type="dcterms:W3CDTF">2022-05-31T06:39:00Z</dcterms:created>
  <dcterms:modified xsi:type="dcterms:W3CDTF">2026-04-15T07:51:59Z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2052-12.1.0.15358</vt:lpwstr>
  </property>
  <property fmtid="{D5CDD505-2E9C-101B-9397-08002B2CF9AE}" pid="3" name="KSOTemplateUUID">
    <vt:lpwstr>v1.0_mb_Jmb9RG/n/BRcF2ta8XUeyA==</vt:lpwstr>
  </property>
  <property fmtid="{D5CDD505-2E9C-101B-9397-08002B2CF9AE}" pid="4" name="ICV">
    <vt:lpwstr>23062893C7FF431CB68EDF383F981216_13</vt:lpwstr>
  </property>
</Properties>
</file>